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4" r:id="rId3"/>
    <p:sldId id="406" r:id="rId4"/>
    <p:sldId id="407" r:id="rId5"/>
    <p:sldId id="408" r:id="rId6"/>
    <p:sldId id="409" r:id="rId7"/>
    <p:sldId id="335" r:id="rId8"/>
    <p:sldId id="360" r:id="rId9"/>
    <p:sldId id="336" r:id="rId10"/>
    <p:sldId id="344" r:id="rId11"/>
    <p:sldId id="339" r:id="rId12"/>
    <p:sldId id="345" r:id="rId13"/>
    <p:sldId id="347" r:id="rId14"/>
    <p:sldId id="410" r:id="rId15"/>
    <p:sldId id="414" r:id="rId16"/>
    <p:sldId id="415" r:id="rId17"/>
    <p:sldId id="411" r:id="rId18"/>
    <p:sldId id="416" r:id="rId19"/>
    <p:sldId id="412" r:id="rId20"/>
    <p:sldId id="352" r:id="rId21"/>
    <p:sldId id="341" r:id="rId22"/>
    <p:sldId id="346" r:id="rId23"/>
    <p:sldId id="348" r:id="rId24"/>
    <p:sldId id="420" r:id="rId25"/>
    <p:sldId id="353" r:id="rId26"/>
    <p:sldId id="421" r:id="rId27"/>
    <p:sldId id="349" r:id="rId28"/>
    <p:sldId id="351" r:id="rId29"/>
    <p:sldId id="413" r:id="rId30"/>
    <p:sldId id="418" r:id="rId31"/>
    <p:sldId id="425" r:id="rId32"/>
    <p:sldId id="422" r:id="rId33"/>
    <p:sldId id="419" r:id="rId34"/>
    <p:sldId id="424" r:id="rId35"/>
    <p:sldId id="350" r:id="rId36"/>
    <p:sldId id="342" r:id="rId37"/>
    <p:sldId id="354" r:id="rId38"/>
    <p:sldId id="355" r:id="rId39"/>
    <p:sldId id="356" r:id="rId40"/>
    <p:sldId id="423" r:id="rId41"/>
    <p:sldId id="426" r:id="rId42"/>
    <p:sldId id="358" r:id="rId43"/>
    <p:sldId id="357" r:id="rId44"/>
    <p:sldId id="359" r:id="rId45"/>
    <p:sldId id="338" r:id="rId46"/>
    <p:sldId id="311" r:id="rId47"/>
    <p:sldId id="41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073A7212-CA44-48E3-9D4E-B82EC484DFC3}">
          <p14:sldIdLst>
            <p14:sldId id="256"/>
            <p14:sldId id="274"/>
          </p14:sldIdLst>
        </p14:section>
        <p14:section name="Computer Architecture" id="{894BE5DC-C2A6-4726-B00C-DE3036702384}">
          <p14:sldIdLst>
            <p14:sldId id="406"/>
            <p14:sldId id="407"/>
            <p14:sldId id="408"/>
            <p14:sldId id="409"/>
          </p14:sldIdLst>
        </p14:section>
        <p14:section name="Raspbian OS" id="{AC470A8B-7EA9-4B33-98EF-4D9002236ACC}">
          <p14:sldIdLst>
            <p14:sldId id="335"/>
            <p14:sldId id="360"/>
          </p14:sldIdLst>
        </p14:section>
        <p14:section name="Prepare Image" id="{9149F546-2AD3-444D-8AE8-B6A1C97E6446}">
          <p14:sldIdLst>
            <p14:sldId id="336"/>
            <p14:sldId id="344"/>
            <p14:sldId id="339"/>
            <p14:sldId id="345"/>
          </p14:sldIdLst>
        </p14:section>
        <p14:section name="Steps 1 to 4" id="{75F119F8-B0DB-4D9D-BEA5-1FFE2899D890}">
          <p14:sldIdLst>
            <p14:sldId id="347"/>
            <p14:sldId id="410"/>
            <p14:sldId id="414"/>
            <p14:sldId id="415"/>
            <p14:sldId id="411"/>
            <p14:sldId id="416"/>
            <p14:sldId id="412"/>
          </p14:sldIdLst>
        </p14:section>
        <p14:section name="Connecting to Raspberry PI" id="{A72A952C-1ADE-4310-8BC6-AB3001D4EC29}">
          <p14:sldIdLst>
            <p14:sldId id="352"/>
            <p14:sldId id="341"/>
            <p14:sldId id="346"/>
            <p14:sldId id="348"/>
            <p14:sldId id="420"/>
            <p14:sldId id="353"/>
            <p14:sldId id="421"/>
            <p14:sldId id="349"/>
            <p14:sldId id="351"/>
            <p14:sldId id="413"/>
            <p14:sldId id="418"/>
            <p14:sldId id="425"/>
            <p14:sldId id="422"/>
            <p14:sldId id="419"/>
            <p14:sldId id="424"/>
            <p14:sldId id="350"/>
            <p14:sldId id="342"/>
            <p14:sldId id="354"/>
            <p14:sldId id="355"/>
            <p14:sldId id="356"/>
            <p14:sldId id="423"/>
            <p14:sldId id="426"/>
          </p14:sldIdLst>
        </p14:section>
        <p14:section name="DHT11 Sensor" id="{FD9FFC6D-ABA4-4122-8E59-80897F0A3D22}">
          <p14:sldIdLst>
            <p14:sldId id="358"/>
            <p14:sldId id="357"/>
            <p14:sldId id="359"/>
          </p14:sldIdLst>
        </p14:section>
        <p14:section name="FTP Connection Configuration" id="{27509E58-2D46-47FC-9BEB-0FC823EE5F19}">
          <p14:sldIdLst>
            <p14:sldId id="338"/>
          </p14:sldIdLst>
        </p14:section>
        <p14:section name="FTP Client Installation" id="{EA39B458-E247-4FDA-B6C0-B8F08CC7A6C2}">
          <p14:sldIdLst>
            <p14:sldId id="311"/>
          </p14:sldIdLst>
        </p14:section>
        <p14:section name="Logistics" id="{21AFA169-C086-410E-864E-EB3B74669503}">
          <p14:sldIdLst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9A3B-FF77-B44C-A173-BBF0E08F8FA4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F353F-3B3B-834B-8DEF-0BAB777F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109D-447D-4727-8589-8E83D0055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BC21D-A35C-465E-A4FE-01E302059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D6D73-6750-4496-A005-FDC1CA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91AAC-E570-416A-AD4A-2E385DDC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9DC04-D490-4055-9718-C9CDDF2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68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33E2-7E23-4C59-A82E-EC9F0802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7297B-CDF4-499A-AF35-C2D3285C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59BC-A116-429C-9633-8281DDD4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6192-17E5-42C1-A9C3-E7A4613D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E3E6-4EFB-4B33-86C3-F2E23911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4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3C85D-99F7-4807-8663-00AAD9EF3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19D49-A6C4-4D0A-A8C2-52E1685C4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9359C-E3CC-433F-A8FE-08F7DE88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242C6-B32D-4BF0-9C5D-F41452BB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A22AB-D9A1-4239-B71F-21A065C9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73BF-7612-4069-976F-C764004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472D5-855B-4EB1-B011-797A5869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CD58-1DEB-4A89-9892-30DF5370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D125-3BD4-4527-B600-3DE29494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478B9-5BE0-4AE8-8C43-866F870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C972-71D3-4E56-8B61-8EB0BBC5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A03A6-9825-4EB4-BAA9-8A5711F6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F200-24DA-45C4-8470-5B607FA2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4468C-0A32-423E-AAC5-044170B7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12569-0F39-4AA8-926E-9BCF32AC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98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D1ED-122F-4B90-B5B7-EC3E994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F46C-509C-4ADD-B178-B177B877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70E4-C1FC-465C-96CA-A8EDDDF67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0CBC8-8DBC-4A45-AB94-71EBF0E7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E6B47-174D-4C46-BD2E-9B2AB69B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E23E3-54E4-402C-8259-CD27CD68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9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94A6-D77E-48F0-A6FF-4064F89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617A4-523D-4BD8-9470-FDBA8724A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E6251-4C2C-4E72-8A12-3FC35FA6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01473-8D99-4CF4-B17E-A0FC3C2B4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C81A9-F3D4-4A10-BE94-16C00816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39A82-B525-4E46-8C15-11B36A07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B45DF-B4FC-498A-BCE8-8820B19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6D284-D828-402D-B81E-2872F90C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46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80E1-C101-4AB7-B544-3715E732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E59EA-9F1B-4D4E-8FB1-B66A139F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CAE61-C889-4485-AF6E-9E037F3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74003-C886-4718-80A7-B3606332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7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E0B7F-9162-4DE2-9EAE-8E1FD289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32E57A-DD23-426A-92FA-60C3DEC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33ED-44D0-4377-8767-63E0550B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3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BA21-B511-41EF-9FE3-22A2BBAE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F962-E22A-4760-833A-587E72E1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47B79-393E-4323-BFDA-277DD694B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05D59-D31D-4F4D-8609-56603AE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C2A10-3F52-4ED0-9BEA-CEC5512F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D20A0-6FB3-4E01-B7A5-2AEF5105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8B7D-9C4B-4146-B460-1185C779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D88E45-E1CB-4BF5-AD11-D063FE5BF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C6ED0-B51A-4415-B215-6D2FE165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DD92F-8FF7-457B-A120-1DD482C1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466FF-018D-4D66-9094-1794C8F0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C33D4-C469-4860-9B16-8F036150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5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14340-4303-4E5C-A4CB-C2A6752A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AE06B-56AB-4523-A207-C0861944A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5B68-B9E7-44D1-A20B-40834225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B4E3-8379-4DB8-8DD3-EAF6CD07B56D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8427A-C41A-479A-901B-F7EF1BE3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87FA-EBC5-4D2F-8B87-0E5DB121D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alena.io/etcher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ealvnc.com/en/connect/download/viewer/raspberrypi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raspberrypi.org/downloads/raspberry-pi-o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oWBmUsWD6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ed-ip-scanner.com/" TargetMode="External"/><Relationship Id="rId4" Type="http://schemas.openxmlformats.org/officeDocument/2006/relationships/hyperlink" Target="https://angryip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JYKZjUgtOYw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JYKZjUgtOYw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night-of-pi.org/installing-python3-6-on-a-raspberry-pi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afruit/Adafruit_Python_DHT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7/09/dht11-temperature-and-humidity-sensor-raspberry-pi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filezilla-project.org/download.php?platform=os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dcard.org/download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214438"/>
            <a:ext cx="9144000" cy="2387600"/>
          </a:xfrm>
        </p:spPr>
        <p:txBody>
          <a:bodyPr/>
          <a:lstStyle/>
          <a:p>
            <a:pPr algn="l"/>
            <a:r>
              <a:rPr lang="en-GB" dirty="0"/>
              <a:t>ZAS Academy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703638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Python Curriculum for IOT &amp; AI</a:t>
            </a:r>
          </a:p>
        </p:txBody>
      </p:sp>
    </p:spTree>
    <p:extLst>
      <p:ext uri="{BB962C8B-B14F-4D97-AF65-F5344CB8AC3E}">
        <p14:creationId xmlns:p14="http://schemas.microsoft.com/office/powerpoint/2010/main" val="9945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Etcher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1AC8A-595F-476C-946F-DFFF622895F6}"/>
              </a:ext>
            </a:extLst>
          </p:cNvPr>
          <p:cNvSpPr/>
          <p:nvPr/>
        </p:nvSpPr>
        <p:spPr>
          <a:xfrm>
            <a:off x="1187642" y="1406009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https://www.balena.io/etcher/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4F9A3-B9AA-457D-91ED-57C36EC9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501" y="2319663"/>
            <a:ext cx="7115175" cy="42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Software – VNC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44764A-9125-4272-89DA-9196A3D3A229}"/>
              </a:ext>
            </a:extLst>
          </p:cNvPr>
          <p:cNvSpPr/>
          <p:nvPr/>
        </p:nvSpPr>
        <p:spPr>
          <a:xfrm>
            <a:off x="1190624" y="1753285"/>
            <a:ext cx="7019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https://www.realvnc.com/en/connect/download/viewer/raspberrypi/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0B7F0-0FA3-4257-B024-DCDE536CB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4" y="2758302"/>
            <a:ext cx="7019926" cy="35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70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1402696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Software – Raspberry PI Image - Raspbian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BE00A-9192-41FF-B3B7-20616C1E1714}"/>
              </a:ext>
            </a:extLst>
          </p:cNvPr>
          <p:cNvSpPr/>
          <p:nvPr/>
        </p:nvSpPr>
        <p:spPr>
          <a:xfrm>
            <a:off x="670242" y="1250434"/>
            <a:ext cx="562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https://www.raspberrypi.org/downloads/raspberry-pi-os/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31EFF9-31BF-4E35-B68B-BF696A6169BF}"/>
              </a:ext>
            </a:extLst>
          </p:cNvPr>
          <p:cNvSpPr/>
          <p:nvPr/>
        </p:nvSpPr>
        <p:spPr>
          <a:xfrm>
            <a:off x="3257550" y="5705475"/>
            <a:ext cx="914400" cy="61880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D0201-1DBB-40DB-9916-8DA3A6CF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1917939"/>
            <a:ext cx="6467475" cy="4759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45A22B-35FB-4278-AB1D-B4A8BAE7F6D2}"/>
              </a:ext>
            </a:extLst>
          </p:cNvPr>
          <p:cNvSpPr/>
          <p:nvPr/>
        </p:nvSpPr>
        <p:spPr>
          <a:xfrm>
            <a:off x="6450968" y="1250434"/>
            <a:ext cx="5271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https://www.youtube.com/watch?v=toWBmUsWD6M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Step-1: Format SD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A4263-FFFA-4DD2-B315-DF8140014D0B}"/>
              </a:ext>
            </a:extLst>
          </p:cNvPr>
          <p:cNvSpPr txBox="1"/>
          <p:nvPr/>
        </p:nvSpPr>
        <p:spPr>
          <a:xfrm>
            <a:off x="469783" y="1535185"/>
            <a:ext cx="3357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Insert SD Card into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SD Card Formatter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quick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click on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6725A-8D99-48F9-9301-03005455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84" y="1269915"/>
            <a:ext cx="5477878" cy="50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Step-2: Copy Raspberry PI Image to SD Card Using Etcher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71063-2E53-4D8B-B15E-028066F56CC9}"/>
              </a:ext>
            </a:extLst>
          </p:cNvPr>
          <p:cNvSpPr txBox="1"/>
          <p:nvPr/>
        </p:nvSpPr>
        <p:spPr>
          <a:xfrm>
            <a:off x="471508" y="2417894"/>
            <a:ext cx="297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Launch </a:t>
            </a:r>
            <a:r>
              <a:rPr lang="en-GB" dirty="0" err="1"/>
              <a:t>Balena</a:t>
            </a:r>
            <a:r>
              <a:rPr lang="en-GB" dirty="0"/>
              <a:t> Etcher App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Image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SD Card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Click on Flash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0EDE2-CE1D-4F3D-A410-4B70F552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54" y="2759191"/>
            <a:ext cx="6829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Step-2: Copy Raspberry PI Image to SD Card Using Etcher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F83F1-4D1D-4E72-9298-9158A11B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274" y="2399633"/>
            <a:ext cx="6820068" cy="4094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71063-2E53-4D8B-B15E-028066F56CC9}"/>
              </a:ext>
            </a:extLst>
          </p:cNvPr>
          <p:cNvSpPr txBox="1"/>
          <p:nvPr/>
        </p:nvSpPr>
        <p:spPr>
          <a:xfrm>
            <a:off x="471508" y="2417894"/>
            <a:ext cx="297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Launch </a:t>
            </a:r>
            <a:r>
              <a:rPr lang="en-GB" dirty="0" err="1"/>
              <a:t>Balena</a:t>
            </a:r>
            <a:r>
              <a:rPr lang="en-GB" dirty="0"/>
              <a:t> Etcher App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Image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SD Card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Click on Flash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37B42-AB37-4B92-BD70-378E451A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" y="4209727"/>
            <a:ext cx="4514937" cy="23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Step-2: Copy Raspberry PI Image to SD Card Using Etcher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71063-2E53-4D8B-B15E-028066F56CC9}"/>
              </a:ext>
            </a:extLst>
          </p:cNvPr>
          <p:cNvSpPr txBox="1"/>
          <p:nvPr/>
        </p:nvSpPr>
        <p:spPr>
          <a:xfrm>
            <a:off x="471508" y="2417894"/>
            <a:ext cx="297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Launch </a:t>
            </a:r>
            <a:r>
              <a:rPr lang="en-GB" dirty="0" err="1"/>
              <a:t>Balena</a:t>
            </a:r>
            <a:r>
              <a:rPr lang="en-GB" dirty="0"/>
              <a:t> Etcher App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Image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 SD Card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Click on Flash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11586-6F44-4B8A-80B8-4CF3FFCC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82" y="1005205"/>
            <a:ext cx="5099108" cy="3320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3A5CA-6D05-41A4-BF35-5DC69743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31" y="4196173"/>
            <a:ext cx="4458574" cy="270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05CE6-5F5E-484E-BD61-F114B6D99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2" y="5342406"/>
            <a:ext cx="6339083" cy="14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Step-3 Create Empty File called: </a:t>
            </a:r>
            <a:r>
              <a:rPr lang="en-GB" sz="4000" dirty="0" err="1"/>
              <a:t>ssh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71063-2E53-4D8B-B15E-028066F56CC9}"/>
              </a:ext>
            </a:extLst>
          </p:cNvPr>
          <p:cNvSpPr txBox="1"/>
          <p:nvPr/>
        </p:nvSpPr>
        <p:spPr>
          <a:xfrm>
            <a:off x="422336" y="1511883"/>
            <a:ext cx="11347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With SD card still plugged into laptop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an empty file called “</a:t>
            </a:r>
            <a:r>
              <a:rPr lang="en-GB" dirty="0" err="1"/>
              <a:t>ssh</a:t>
            </a:r>
            <a:r>
              <a:rPr lang="en-GB" dirty="0"/>
              <a:t>” and save it on to SD card drive. You can use any of your favourite text editor like – </a:t>
            </a:r>
            <a:r>
              <a:rPr lang="en-GB" dirty="0" err="1"/>
              <a:t>textmate</a:t>
            </a:r>
            <a:r>
              <a:rPr lang="en-GB" dirty="0"/>
              <a:t>/notepad/text editor 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22CE0-207A-440D-970C-6FFCE419926F}"/>
              </a:ext>
            </a:extLst>
          </p:cNvPr>
          <p:cNvSpPr/>
          <p:nvPr/>
        </p:nvSpPr>
        <p:spPr>
          <a:xfrm>
            <a:off x="516679" y="2644830"/>
            <a:ext cx="8595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Note: This is required so the SSH server can start automatically when we power on 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8FA2C-DA2B-4AB1-8E0B-E031329F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017" y="3106846"/>
            <a:ext cx="4932532" cy="35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Step-3 Create Empty File called: </a:t>
            </a:r>
            <a:r>
              <a:rPr lang="en-GB" sz="4000" dirty="0" err="1"/>
              <a:t>ssh</a:t>
            </a:r>
            <a:endParaRPr lang="en-GB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8FA2C-DA2B-4AB1-8E0B-E031329F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4" y="1009599"/>
            <a:ext cx="4932532" cy="3541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7A9F84-CC2E-4A45-912F-F4C28329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54" y="1223264"/>
            <a:ext cx="3517013" cy="275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B83F2-A9DD-4785-8C8B-FC7029B94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55" y="4295260"/>
            <a:ext cx="5198595" cy="22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Step-4: Power on 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9D77D-C343-4047-B32A-C9F21C9C3178}"/>
              </a:ext>
            </a:extLst>
          </p:cNvPr>
          <p:cNvSpPr txBox="1"/>
          <p:nvPr/>
        </p:nvSpPr>
        <p:spPr>
          <a:xfrm>
            <a:off x="403141" y="2113395"/>
            <a:ext cx="6290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Insert SD Card inserted into PI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Connect PI to your Wi-Fi router using the RJ45 Network Cable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Power on PI using USB-C cable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DA915-A466-4973-93F6-70CB9DCE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73" y="3429000"/>
            <a:ext cx="5759279" cy="27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Day1 - Agenda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algn="l"/>
            <a:r>
              <a:rPr lang="en-GB" sz="2000" b="1" u="sng" dirty="0">
                <a:solidFill>
                  <a:srgbClr val="FF0000"/>
                </a:solidFill>
              </a:rPr>
              <a:t>Day 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Introduction to Raspberry 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Raspberry PI OS Installation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Connect to Raspberry 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75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" y="533718"/>
            <a:ext cx="11944349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 5: Options to Connect to Raspberry PI</a:t>
            </a:r>
            <a:endParaRPr lang="en-GB" sz="4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raspberry">
            <a:extLst>
              <a:ext uri="{FF2B5EF4-FFF2-40B4-BE49-F238E27FC236}">
                <a16:creationId xmlns:a16="http://schemas.microsoft.com/office/drawing/2014/main" id="{BEF2171E-DACA-4BFF-A15D-3E85F8C1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8765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NC Client">
            <a:extLst>
              <a:ext uri="{FF2B5EF4-FFF2-40B4-BE49-F238E27FC236}">
                <a16:creationId xmlns:a16="http://schemas.microsoft.com/office/drawing/2014/main" id="{CA02215A-2641-4282-8FB4-564E8779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6" y="1133475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utty">
            <a:extLst>
              <a:ext uri="{FF2B5EF4-FFF2-40B4-BE49-F238E27FC236}">
                <a16:creationId xmlns:a16="http://schemas.microsoft.com/office/drawing/2014/main" id="{5D7DC16E-1E09-427E-B30F-8F135E6E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6" y="3561404"/>
            <a:ext cx="2476501" cy="20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AE663-8AE7-46D0-B68F-10C83ADEEE19}"/>
              </a:ext>
            </a:extLst>
          </p:cNvPr>
          <p:cNvSpPr txBox="1"/>
          <p:nvPr/>
        </p:nvSpPr>
        <p:spPr>
          <a:xfrm>
            <a:off x="1187124" y="2878220"/>
            <a:ext cx="290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Option A-&gt;VNC Viewer 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8AE55-E4A0-45B3-A456-B0693601A89B}"/>
              </a:ext>
            </a:extLst>
          </p:cNvPr>
          <p:cNvSpPr txBox="1"/>
          <p:nvPr/>
        </p:nvSpPr>
        <p:spPr>
          <a:xfrm>
            <a:off x="758499" y="5743575"/>
            <a:ext cx="2283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Option B -&gt; SSH Client </a:t>
            </a:r>
          </a:p>
          <a:p>
            <a:r>
              <a:rPr lang="en-GB" dirty="0"/>
              <a:t>(Putty on Windows or </a:t>
            </a:r>
          </a:p>
          <a:p>
            <a:r>
              <a:rPr lang="en-GB" dirty="0"/>
              <a:t>Terminal on Mac)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48CD3-9514-4BE5-A8A6-9E11C282C722}"/>
              </a:ext>
            </a:extLst>
          </p:cNvPr>
          <p:cNvSpPr txBox="1"/>
          <p:nvPr/>
        </p:nvSpPr>
        <p:spPr>
          <a:xfrm>
            <a:off x="4068661" y="4379092"/>
            <a:ext cx="7999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Connect to PI , We need one of them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SSH Server Running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VNC Server Running</a:t>
            </a:r>
          </a:p>
          <a:p>
            <a:endParaRPr lang="en-GB" dirty="0"/>
          </a:p>
          <a:p>
            <a:r>
              <a:rPr lang="en-GB" dirty="0"/>
              <a:t>But By Default –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SSH Server is not running and disabled (therefore, we need to create an file called “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ssh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” in the Pi Image SD Card so server starts up automatically).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VNC Server is not installed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4E6AC-7E73-4BD1-8779-D38D0FAD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774" y="1117600"/>
            <a:ext cx="3162299" cy="180362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9CC9BBB-2435-4D33-9C95-390E35348409}"/>
              </a:ext>
            </a:extLst>
          </p:cNvPr>
          <p:cNvCxnSpPr>
            <a:stCxn id="1028" idx="3"/>
          </p:cNvCxnSpPr>
          <p:nvPr/>
        </p:nvCxnSpPr>
        <p:spPr>
          <a:xfrm>
            <a:off x="3495676" y="1971675"/>
            <a:ext cx="4743449" cy="161925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79C8F65-E431-474E-AE82-2112C781EDF4}"/>
              </a:ext>
            </a:extLst>
          </p:cNvPr>
          <p:cNvCxnSpPr>
            <a:stCxn id="1032" idx="3"/>
          </p:cNvCxnSpPr>
          <p:nvPr/>
        </p:nvCxnSpPr>
        <p:spPr>
          <a:xfrm flipV="1">
            <a:off x="3248027" y="3676650"/>
            <a:ext cx="4886323" cy="89964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32A105B-84CB-41DA-A7DE-16ACC057A16F}"/>
              </a:ext>
            </a:extLst>
          </p:cNvPr>
          <p:cNvSpPr/>
          <p:nvPr/>
        </p:nvSpPr>
        <p:spPr>
          <a:xfrm>
            <a:off x="3743325" y="1593885"/>
            <a:ext cx="243281" cy="22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9C0F85-535C-4F54-990C-DFA18E7DD232}"/>
              </a:ext>
            </a:extLst>
          </p:cNvPr>
          <p:cNvSpPr/>
          <p:nvPr/>
        </p:nvSpPr>
        <p:spPr>
          <a:xfrm>
            <a:off x="3626793" y="4020023"/>
            <a:ext cx="243281" cy="22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74CD8-32A3-49CD-B916-96D9711F7987}"/>
              </a:ext>
            </a:extLst>
          </p:cNvPr>
          <p:cNvSpPr/>
          <p:nvPr/>
        </p:nvSpPr>
        <p:spPr>
          <a:xfrm>
            <a:off x="6773148" y="4825510"/>
            <a:ext cx="243281" cy="22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3FA46E-D98E-4D90-9689-79AC12E9F82A}"/>
              </a:ext>
            </a:extLst>
          </p:cNvPr>
          <p:cNvSpPr/>
          <p:nvPr/>
        </p:nvSpPr>
        <p:spPr>
          <a:xfrm>
            <a:off x="6087610" y="5541740"/>
            <a:ext cx="243281" cy="22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FA274B-145E-45F5-84AD-14361D278585}"/>
              </a:ext>
            </a:extLst>
          </p:cNvPr>
          <p:cNvSpPr/>
          <p:nvPr/>
        </p:nvSpPr>
        <p:spPr>
          <a:xfrm>
            <a:off x="8117484" y="1338998"/>
            <a:ext cx="243281" cy="2232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44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Step:4 Power ON Raspberry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824236" y="1641991"/>
            <a:ext cx="9097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Power on Raspberry PI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Insert the SD Card Prepared Earlier into the Raspberry PI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Connect the Network Cable (RJ45) from router to raspberry pi network port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Power on the Raspberry PI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BB192-188C-407B-A84A-A90A44B5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73" y="3429000"/>
            <a:ext cx="5759279" cy="27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39304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Step-5: Finding IP Address of Raspberry PI – 2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8FB40-2BF8-4CEB-BCCE-EF4493AA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82"/>
            <a:ext cx="7817485" cy="4272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AC111-E7F7-4469-90FA-B5CF789CD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48" y="4225864"/>
            <a:ext cx="7558087" cy="2632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7505F-7A65-486C-8FEF-4004EC36F1C9}"/>
              </a:ext>
            </a:extLst>
          </p:cNvPr>
          <p:cNvSpPr/>
          <p:nvPr/>
        </p:nvSpPr>
        <p:spPr>
          <a:xfrm>
            <a:off x="989841" y="1225034"/>
            <a:ext cx="4916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Find IP Address of Using IP Scanner</a:t>
            </a:r>
          </a:p>
          <a:p>
            <a:r>
              <a:rPr lang="en-GB" dirty="0"/>
              <a:t>MAC: </a:t>
            </a:r>
            <a:r>
              <a:rPr lang="en-GB" dirty="0">
                <a:hlinkClick r:id="rId4"/>
              </a:rPr>
              <a:t>https://angryip.org/</a:t>
            </a:r>
            <a:endParaRPr lang="en-GB" dirty="0"/>
          </a:p>
          <a:p>
            <a:r>
              <a:rPr lang="en-GB" dirty="0"/>
              <a:t>Windows: </a:t>
            </a:r>
            <a:r>
              <a:rPr lang="en-GB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https://www.advanced-ip-scanner.com/</a:t>
            </a:r>
            <a:endParaRPr lang="en-GB" dirty="0"/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24740-4C29-47FF-B50B-6D7273A30D48}"/>
              </a:ext>
            </a:extLst>
          </p:cNvPr>
          <p:cNvSpPr/>
          <p:nvPr/>
        </p:nvSpPr>
        <p:spPr>
          <a:xfrm>
            <a:off x="8858774" y="825659"/>
            <a:ext cx="30585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Find IP Address of Raspberry PI (via Router)</a:t>
            </a:r>
          </a:p>
          <a:p>
            <a:r>
              <a:rPr lang="en-GB" dirty="0"/>
              <a:t>1. Connect to your router: the connection string might look something like the below:</a:t>
            </a:r>
          </a:p>
          <a:p>
            <a:r>
              <a:rPr lang="en-GB" dirty="0"/>
              <a:t>192.168.0.1</a:t>
            </a:r>
          </a:p>
        </p:txBody>
      </p:sp>
    </p:spTree>
    <p:extLst>
      <p:ext uri="{BB962C8B-B14F-4D97-AF65-F5344CB8AC3E}">
        <p14:creationId xmlns:p14="http://schemas.microsoft.com/office/powerpoint/2010/main" val="120913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10584856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Step-5: Connect to Raspberry PI Using Terminal or Putty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309301" y="1260942"/>
            <a:ext cx="5009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ping </a:t>
            </a:r>
            <a:r>
              <a:rPr lang="en-GB" i="1" dirty="0" err="1"/>
              <a:t>raspberrypi.local</a:t>
            </a:r>
            <a:endParaRPr lang="en-GB" i="1" dirty="0"/>
          </a:p>
          <a:p>
            <a:r>
              <a:rPr lang="en-GB" i="1" dirty="0" err="1"/>
              <a:t>ssh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&lt;</a:t>
            </a:r>
            <a:r>
              <a:rPr lang="en-GB" i="1" dirty="0" err="1">
                <a:solidFill>
                  <a:srgbClr val="FF0000"/>
                </a:solidFill>
              </a:rPr>
              <a:t>ip</a:t>
            </a:r>
            <a:r>
              <a:rPr lang="en-GB" i="1" dirty="0">
                <a:solidFill>
                  <a:srgbClr val="FF0000"/>
                </a:solidFill>
              </a:rPr>
              <a:t> address&gt;</a:t>
            </a:r>
          </a:p>
          <a:p>
            <a:endParaRPr lang="en-GB" i="1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Raspberry PI Username and Password are below</a:t>
            </a:r>
          </a:p>
          <a:p>
            <a:r>
              <a:rPr lang="en-GB" dirty="0"/>
              <a:t>User Name: </a:t>
            </a:r>
            <a:r>
              <a:rPr lang="en-GB" dirty="0">
                <a:solidFill>
                  <a:srgbClr val="FF0000"/>
                </a:solidFill>
              </a:rPr>
              <a:t>pi</a:t>
            </a:r>
          </a:p>
          <a:p>
            <a:r>
              <a:rPr lang="en-GB" dirty="0"/>
              <a:t>Password:</a:t>
            </a:r>
            <a:r>
              <a:rPr lang="en-GB" dirty="0">
                <a:solidFill>
                  <a:srgbClr val="FF0000"/>
                </a:solidFill>
              </a:rPr>
              <a:t> raspberry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A7CDF-A208-4924-B6F1-797AE2C2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25" y="678547"/>
            <a:ext cx="5272174" cy="3034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167BE-CA72-4C87-A40E-5752F484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690" y="4401851"/>
            <a:ext cx="2686051" cy="23083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EC9D5-E7FC-4896-AF88-AB606E56BCE6}"/>
              </a:ext>
            </a:extLst>
          </p:cNvPr>
          <p:cNvCxnSpPr/>
          <p:nvPr/>
        </p:nvCxnSpPr>
        <p:spPr>
          <a:xfrm>
            <a:off x="5754848" y="2265028"/>
            <a:ext cx="671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462A4C-EAEE-4ABB-8265-78755A7D3385}"/>
              </a:ext>
            </a:extLst>
          </p:cNvPr>
          <p:cNvCxnSpPr/>
          <p:nvPr/>
        </p:nvCxnSpPr>
        <p:spPr>
          <a:xfrm>
            <a:off x="9840286" y="3857437"/>
            <a:ext cx="0" cy="429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1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10584856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Step-5: Connect to Raspberry PI Using Terminal or Putty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309301" y="1260942"/>
            <a:ext cx="50093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ping </a:t>
            </a:r>
            <a:r>
              <a:rPr lang="en-GB" i="1" dirty="0" err="1"/>
              <a:t>raspberrypi.local</a:t>
            </a:r>
            <a:endParaRPr lang="en-GB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/>
              <a:t>MAC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Open the terminal window and run the following command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i="1" dirty="0" err="1"/>
              <a:t>ssh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7030A0"/>
                </a:solidFill>
              </a:rPr>
              <a:t>pi</a:t>
            </a:r>
            <a:r>
              <a:rPr lang="en-GB" b="1" i="1" dirty="0"/>
              <a:t>@</a:t>
            </a:r>
            <a:r>
              <a:rPr lang="en-GB" b="1" i="1" dirty="0">
                <a:solidFill>
                  <a:srgbClr val="FF0000"/>
                </a:solidFill>
              </a:rPr>
              <a:t>&lt;</a:t>
            </a:r>
            <a:r>
              <a:rPr lang="en-GB" b="1" i="1" dirty="0" err="1">
                <a:solidFill>
                  <a:srgbClr val="FF0000"/>
                </a:solidFill>
              </a:rPr>
              <a:t>ip</a:t>
            </a:r>
            <a:r>
              <a:rPr lang="en-GB" b="1" i="1" dirty="0">
                <a:solidFill>
                  <a:srgbClr val="FF0000"/>
                </a:solidFill>
              </a:rPr>
              <a:t> address&gt;</a:t>
            </a:r>
          </a:p>
          <a:p>
            <a:endParaRPr lang="en-GB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Windows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Launch Putty (see the screen print below)</a:t>
            </a:r>
          </a:p>
          <a:p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Raspberry PI Username and Password are below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User Name: </a:t>
            </a:r>
            <a:r>
              <a:rPr lang="en-GB" dirty="0">
                <a:solidFill>
                  <a:srgbClr val="FF0000"/>
                </a:solidFill>
              </a:rPr>
              <a:t>pi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Password:</a:t>
            </a:r>
            <a:r>
              <a:rPr lang="en-GB" dirty="0">
                <a:solidFill>
                  <a:srgbClr val="FF0000"/>
                </a:solidFill>
              </a:rPr>
              <a:t> raspberry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A7CDF-A208-4924-B6F1-797AE2C2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25" y="678547"/>
            <a:ext cx="5272174" cy="3034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167BE-CA72-4C87-A40E-5752F484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690" y="4401851"/>
            <a:ext cx="2686051" cy="23083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BEC9D5-E7FC-4896-AF88-AB606E56BCE6}"/>
              </a:ext>
            </a:extLst>
          </p:cNvPr>
          <p:cNvCxnSpPr/>
          <p:nvPr/>
        </p:nvCxnSpPr>
        <p:spPr>
          <a:xfrm>
            <a:off x="5754848" y="2265028"/>
            <a:ext cx="6711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462A4C-EAEE-4ABB-8265-78755A7D3385}"/>
              </a:ext>
            </a:extLst>
          </p:cNvPr>
          <p:cNvCxnSpPr/>
          <p:nvPr/>
        </p:nvCxnSpPr>
        <p:spPr>
          <a:xfrm>
            <a:off x="9840286" y="3857437"/>
            <a:ext cx="0" cy="429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B37573-F6C0-424A-AF4B-BA3E3BC0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70" y="4072105"/>
            <a:ext cx="2857761" cy="28701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EA1D87-87AF-489F-B85A-34889A5B43D1}"/>
              </a:ext>
            </a:extLst>
          </p:cNvPr>
          <p:cNvCxnSpPr/>
          <p:nvPr/>
        </p:nvCxnSpPr>
        <p:spPr>
          <a:xfrm>
            <a:off x="4118994" y="5507162"/>
            <a:ext cx="60400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A0FD4E-42CA-4C16-B7CC-8ED076CC53CA}"/>
              </a:ext>
            </a:extLst>
          </p:cNvPr>
          <p:cNvSpPr txBox="1"/>
          <p:nvPr/>
        </p:nvSpPr>
        <p:spPr>
          <a:xfrm>
            <a:off x="3800213" y="5712903"/>
            <a:ext cx="135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Windows PC</a:t>
            </a:r>
          </a:p>
        </p:txBody>
      </p:sp>
    </p:spTree>
    <p:extLst>
      <p:ext uri="{BB962C8B-B14F-4D97-AF65-F5344CB8AC3E}">
        <p14:creationId xmlns:p14="http://schemas.microsoft.com/office/powerpoint/2010/main" val="65987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–Step-6: VNC Server Installation on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723568" y="1166842"/>
            <a:ext cx="49536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Run the following commands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apt-get update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apt-get upgrade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7030A0"/>
                </a:solidFill>
              </a:rPr>
              <a:t>This command will ask you Y/n question </a:t>
            </a:r>
            <a:r>
              <a:rPr lang="en-GB" dirty="0">
                <a:solidFill>
                  <a:srgbClr val="7030A0"/>
                </a:solidFill>
                <a:sym typeface="Wingdings" panose="05000000000000000000" pitchFamily="2" charset="2"/>
              </a:rPr>
              <a:t> please type Y</a:t>
            </a:r>
            <a:endParaRPr lang="en-GB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  <a:p>
            <a:endParaRPr lang="en-GB" b="1" u="sng" dirty="0"/>
          </a:p>
          <a:p>
            <a:endParaRPr lang="en-GB" b="1" u="sng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9F87B-80C5-4EDA-B4EE-C8A3C85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60" y="986697"/>
            <a:ext cx="5386606" cy="3172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D1834-A657-437C-A687-DB4B5802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24" y="4719608"/>
            <a:ext cx="6276975" cy="971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BE5F98-9807-42D6-8C03-41A05D664C31}"/>
              </a:ext>
            </a:extLst>
          </p:cNvPr>
          <p:cNvCxnSpPr/>
          <p:nvPr/>
        </p:nvCxnSpPr>
        <p:spPr>
          <a:xfrm flipV="1">
            <a:off x="4966283" y="5691158"/>
            <a:ext cx="503339" cy="172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377FC3-23AC-414A-B4EA-6D4C40120453}"/>
              </a:ext>
            </a:extLst>
          </p:cNvPr>
          <p:cNvSpPr txBox="1"/>
          <p:nvPr/>
        </p:nvSpPr>
        <p:spPr>
          <a:xfrm>
            <a:off x="3837124" y="6139616"/>
            <a:ext cx="32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takes some time (5-10 mins)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F24C02-51E8-4095-9389-CF075B148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129" y="5948044"/>
            <a:ext cx="4892384" cy="6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–Step-6: VNC Server Installation on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723568" y="1166842"/>
            <a:ext cx="9097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Run the following commands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apt-get update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apt-get upgrade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apt-get install </a:t>
            </a:r>
            <a:r>
              <a:rPr lang="en-GB" dirty="0" err="1">
                <a:solidFill>
                  <a:srgbClr val="00B0F0"/>
                </a:solidFill>
              </a:rPr>
              <a:t>tightvncserver</a:t>
            </a:r>
            <a:endParaRPr lang="en-GB" dirty="0">
              <a:solidFill>
                <a:srgbClr val="00B0F0"/>
              </a:solidFill>
            </a:endParaRPr>
          </a:p>
          <a:p>
            <a:endParaRPr lang="en-GB" dirty="0"/>
          </a:p>
          <a:p>
            <a:r>
              <a:rPr lang="en-GB" b="1" u="sng" dirty="0"/>
              <a:t>Start the </a:t>
            </a:r>
            <a:r>
              <a:rPr lang="en-GB" b="1" u="sng" dirty="0" err="1"/>
              <a:t>vnc</a:t>
            </a:r>
            <a:r>
              <a:rPr lang="en-GB" b="1" u="sng" dirty="0"/>
              <a:t> server by running the following command</a:t>
            </a:r>
          </a:p>
          <a:p>
            <a:endParaRPr lang="en-GB" b="1" u="sng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solidFill>
                  <a:srgbClr val="00B0F0"/>
                </a:solidFill>
              </a:rPr>
              <a:t>vncserver</a:t>
            </a:r>
            <a:r>
              <a:rPr lang="en-GB" dirty="0">
                <a:solidFill>
                  <a:srgbClr val="00B0F0"/>
                </a:solidFill>
              </a:rPr>
              <a:t> :1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It will prompt for password set it as: </a:t>
            </a:r>
            <a:r>
              <a:rPr lang="en-GB" dirty="0">
                <a:solidFill>
                  <a:srgbClr val="00B0F0"/>
                </a:solidFill>
              </a:rPr>
              <a:t>raspberry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For view only password type – </a:t>
            </a:r>
            <a:r>
              <a:rPr lang="en-GB" dirty="0">
                <a:solidFill>
                  <a:srgbClr val="00B0F0"/>
                </a:solidFill>
              </a:rPr>
              <a:t>n</a:t>
            </a:r>
          </a:p>
          <a:p>
            <a:endParaRPr lang="en-GB" dirty="0"/>
          </a:p>
          <a:p>
            <a:endParaRPr lang="en-GB" b="1" u="sng" dirty="0"/>
          </a:p>
          <a:p>
            <a:endParaRPr lang="en-GB" b="1" u="sng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B94E9-35E1-4B4B-9658-323121D4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0" y="4848741"/>
            <a:ext cx="9273242" cy="1783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F2FC9-3581-4C7C-B066-A3761AC28470}"/>
              </a:ext>
            </a:extLst>
          </p:cNvPr>
          <p:cNvSpPr txBox="1"/>
          <p:nvPr/>
        </p:nvSpPr>
        <p:spPr>
          <a:xfrm rot="19862333">
            <a:off x="2174541" y="2248249"/>
            <a:ext cx="6711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>
                    <a:lumMod val="50000"/>
                  </a:schemeClr>
                </a:solidFill>
              </a:rPr>
              <a:t>NOT REQUIRED for PI-4</a:t>
            </a:r>
          </a:p>
        </p:txBody>
      </p:sp>
    </p:spTree>
    <p:extLst>
      <p:ext uri="{BB962C8B-B14F-4D97-AF65-F5344CB8AC3E}">
        <p14:creationId xmlns:p14="http://schemas.microsoft.com/office/powerpoint/2010/main" val="191202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Step-6: Configure VNC Server To Start Automatically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899399" y="1641991"/>
            <a:ext cx="9097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1. Using Terminal/Putty login to Raspberry PI device</a:t>
            </a:r>
          </a:p>
          <a:p>
            <a:endParaRPr lang="en-GB" b="1" u="sng" dirty="0">
              <a:solidFill>
                <a:srgbClr val="FF0000"/>
              </a:solidFill>
            </a:endParaRPr>
          </a:p>
          <a:p>
            <a:r>
              <a:rPr lang="en-GB" b="1" u="sng" dirty="0"/>
              <a:t>2. Edit the following file</a:t>
            </a:r>
          </a:p>
          <a:p>
            <a:r>
              <a:rPr lang="en-GB" dirty="0" err="1"/>
              <a:t>sudo</a:t>
            </a:r>
            <a:r>
              <a:rPr lang="en-GB" dirty="0"/>
              <a:t> vi /etc/</a:t>
            </a:r>
            <a:r>
              <a:rPr lang="en-GB" dirty="0" err="1"/>
              <a:t>rc.local</a:t>
            </a:r>
            <a:endParaRPr lang="en-GB" dirty="0"/>
          </a:p>
          <a:p>
            <a:endParaRPr lang="en-GB" dirty="0"/>
          </a:p>
          <a:p>
            <a:r>
              <a:rPr lang="en-GB" dirty="0"/>
              <a:t>In the file add the following line just before </a:t>
            </a:r>
          </a:p>
          <a:p>
            <a:r>
              <a:rPr lang="en-GB" dirty="0"/>
              <a:t>the last line (screen print below)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B050"/>
                </a:solidFill>
              </a:rPr>
              <a:t>sudo</a:t>
            </a:r>
            <a:r>
              <a:rPr lang="en-GB" dirty="0">
                <a:solidFill>
                  <a:srgbClr val="00B050"/>
                </a:solidFill>
              </a:rPr>
              <a:t> – pi –c '/</a:t>
            </a:r>
            <a:r>
              <a:rPr lang="en-GB" dirty="0" err="1">
                <a:solidFill>
                  <a:srgbClr val="00B050"/>
                </a:solidFill>
              </a:rPr>
              <a:t>usr</a:t>
            </a:r>
            <a:r>
              <a:rPr lang="en-GB" dirty="0">
                <a:solidFill>
                  <a:srgbClr val="00B050"/>
                </a:solidFill>
              </a:rPr>
              <a:t>/bin/</a:t>
            </a:r>
            <a:r>
              <a:rPr lang="en-GB" dirty="0" err="1">
                <a:solidFill>
                  <a:srgbClr val="00B050"/>
                </a:solidFill>
              </a:rPr>
              <a:t>vncserver</a:t>
            </a:r>
            <a:r>
              <a:rPr lang="en-GB" dirty="0">
                <a:solidFill>
                  <a:srgbClr val="00B050"/>
                </a:solidFill>
              </a:rPr>
              <a:t> :1’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3. Save the file</a:t>
            </a:r>
          </a:p>
          <a:p>
            <a:endParaRPr lang="en-GB" dirty="0"/>
          </a:p>
          <a:p>
            <a:r>
              <a:rPr lang="en-GB" dirty="0"/>
              <a:t>4. Reboot the device by running the following </a:t>
            </a:r>
          </a:p>
          <a:p>
            <a:r>
              <a:rPr lang="en-GB" dirty="0"/>
              <a:t>command</a:t>
            </a:r>
          </a:p>
          <a:p>
            <a:r>
              <a:rPr lang="en-GB" dirty="0" err="1">
                <a:solidFill>
                  <a:srgbClr val="00B0F0"/>
                </a:solidFill>
              </a:rPr>
              <a:t>sudo</a:t>
            </a:r>
            <a:r>
              <a:rPr lang="en-GB" dirty="0">
                <a:solidFill>
                  <a:srgbClr val="00B0F0"/>
                </a:solidFill>
              </a:rPr>
              <a:t> reboot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BD6B5-9923-4233-822C-88D6DAD7C933}"/>
              </a:ext>
            </a:extLst>
          </p:cNvPr>
          <p:cNvSpPr/>
          <p:nvPr/>
        </p:nvSpPr>
        <p:spPr>
          <a:xfrm>
            <a:off x="824236" y="1272659"/>
            <a:ext cx="487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https://www.youtube.com/watch?v=JYKZjUgtOYw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E37B6D-6277-4A26-994B-644D1BB48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974332"/>
            <a:ext cx="6434137" cy="3781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0A638-679D-44EC-B73B-FCADAB3EA648}"/>
              </a:ext>
            </a:extLst>
          </p:cNvPr>
          <p:cNvSpPr txBox="1"/>
          <p:nvPr/>
        </p:nvSpPr>
        <p:spPr>
          <a:xfrm rot="19862333">
            <a:off x="2174541" y="2248249"/>
            <a:ext cx="6711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>
                    <a:lumMod val="50000"/>
                  </a:schemeClr>
                </a:solidFill>
              </a:rPr>
              <a:t>NOT REQUIRED for PI-4</a:t>
            </a:r>
          </a:p>
        </p:txBody>
      </p:sp>
    </p:spTree>
    <p:extLst>
      <p:ext uri="{BB962C8B-B14F-4D97-AF65-F5344CB8AC3E}">
        <p14:creationId xmlns:p14="http://schemas.microsoft.com/office/powerpoint/2010/main" val="140331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622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Step-7: Enable VNC Server Connections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824236" y="1641991"/>
            <a:ext cx="9097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FF0000"/>
                </a:solidFill>
              </a:rPr>
              <a:t>Run the following commands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err="1"/>
              <a:t>sudo</a:t>
            </a:r>
            <a:r>
              <a:rPr lang="en-GB" i="1" dirty="0"/>
              <a:t> </a:t>
            </a:r>
            <a:r>
              <a:rPr lang="en-GB" i="1" dirty="0" err="1"/>
              <a:t>raspi</a:t>
            </a:r>
            <a:r>
              <a:rPr lang="en-GB" i="1" dirty="0"/>
              <a:t>-config</a:t>
            </a:r>
          </a:p>
          <a:p>
            <a:endParaRPr lang="en-GB" b="1" u="sng" dirty="0"/>
          </a:p>
          <a:p>
            <a:endParaRPr lang="en-GB" b="1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BD6B5-9923-4233-822C-88D6DAD7C933}"/>
              </a:ext>
            </a:extLst>
          </p:cNvPr>
          <p:cNvSpPr/>
          <p:nvPr/>
        </p:nvSpPr>
        <p:spPr>
          <a:xfrm>
            <a:off x="824236" y="1272659"/>
            <a:ext cx="487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https://www.youtube.com/watch?v=JYKZjUgtOYw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66C24-582D-44E9-AD0B-3AB93BEE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63" y="4353894"/>
            <a:ext cx="3590446" cy="2395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CA122-452B-4C7A-B671-2F29420F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18" y="1776437"/>
            <a:ext cx="5605462" cy="2648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F69EE-1FDF-45A3-B66C-7E1F834B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436" y="4462951"/>
            <a:ext cx="4814564" cy="2395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2DB0F-E0F5-4089-AC24-4F1390795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161" y="832914"/>
            <a:ext cx="3581400" cy="8763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74CBE8-E465-4A53-93CE-D2405C91AAA0}"/>
              </a:ext>
            </a:extLst>
          </p:cNvPr>
          <p:cNvSpPr/>
          <p:nvPr/>
        </p:nvSpPr>
        <p:spPr>
          <a:xfrm>
            <a:off x="7013196" y="832914"/>
            <a:ext cx="364240" cy="3163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1859D-729C-420C-B022-E835D469AE96}"/>
              </a:ext>
            </a:extLst>
          </p:cNvPr>
          <p:cNvSpPr/>
          <p:nvPr/>
        </p:nvSpPr>
        <p:spPr>
          <a:xfrm>
            <a:off x="6016304" y="3383963"/>
            <a:ext cx="364240" cy="3163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450981-76AE-4E71-9D32-2B5188910017}"/>
              </a:ext>
            </a:extLst>
          </p:cNvPr>
          <p:cNvSpPr/>
          <p:nvPr/>
        </p:nvSpPr>
        <p:spPr>
          <a:xfrm>
            <a:off x="6784255" y="5057820"/>
            <a:ext cx="364240" cy="3163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6FC8B3-4C06-4FCE-AC4F-EAD8DAC3B5DC}"/>
              </a:ext>
            </a:extLst>
          </p:cNvPr>
          <p:cNvSpPr/>
          <p:nvPr/>
        </p:nvSpPr>
        <p:spPr>
          <a:xfrm>
            <a:off x="3080027" y="3884526"/>
            <a:ext cx="364240" cy="3163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335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Step-7: Change Screen Resolution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F4654-FCEB-42F8-B330-9F8EDD7E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9" y="1195329"/>
            <a:ext cx="3944399" cy="2723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18844D-FFC1-41C4-BCD9-04F7DF18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13" y="1195329"/>
            <a:ext cx="3819351" cy="2592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BD8565-947E-4E6C-B699-CEEC7DF1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535" y="4308294"/>
            <a:ext cx="3701905" cy="25497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9A6FDE-756B-414B-8BD5-2911D281DE31}"/>
              </a:ext>
            </a:extLst>
          </p:cNvPr>
          <p:cNvCxnSpPr/>
          <p:nvPr/>
        </p:nvCxnSpPr>
        <p:spPr>
          <a:xfrm>
            <a:off x="4941116" y="2365695"/>
            <a:ext cx="5956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BA61D9-6372-49DF-853D-29B2D9C0376C}"/>
              </a:ext>
            </a:extLst>
          </p:cNvPr>
          <p:cNvCxnSpPr>
            <a:cxnSpLocks/>
          </p:cNvCxnSpPr>
          <p:nvPr/>
        </p:nvCxnSpPr>
        <p:spPr>
          <a:xfrm>
            <a:off x="7878488" y="3788948"/>
            <a:ext cx="0" cy="33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9172F5-1796-4C24-844C-CEF0C564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07" y="4308294"/>
            <a:ext cx="3701905" cy="24658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94B57D-CAC7-4EBA-98AF-BE71CB72A295}"/>
              </a:ext>
            </a:extLst>
          </p:cNvPr>
          <p:cNvSpPr/>
          <p:nvPr/>
        </p:nvSpPr>
        <p:spPr>
          <a:xfrm>
            <a:off x="4681057" y="1359017"/>
            <a:ext cx="260059" cy="2768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A650F5-F807-4432-B345-8E6D4CD72541}"/>
              </a:ext>
            </a:extLst>
          </p:cNvPr>
          <p:cNvSpPr/>
          <p:nvPr/>
        </p:nvSpPr>
        <p:spPr>
          <a:xfrm>
            <a:off x="9875240" y="1176093"/>
            <a:ext cx="260059" cy="2768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AB9C1-960B-4E32-BB1E-942D13DB2B4E}"/>
              </a:ext>
            </a:extLst>
          </p:cNvPr>
          <p:cNvSpPr/>
          <p:nvPr/>
        </p:nvSpPr>
        <p:spPr>
          <a:xfrm>
            <a:off x="9875240" y="4497898"/>
            <a:ext cx="260059" cy="2768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47DA4A-5533-4057-A555-B0753C97A9F8}"/>
              </a:ext>
            </a:extLst>
          </p:cNvPr>
          <p:cNvSpPr/>
          <p:nvPr/>
        </p:nvSpPr>
        <p:spPr>
          <a:xfrm>
            <a:off x="4681056" y="4662873"/>
            <a:ext cx="260059" cy="2768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065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Computer Architecture</a:t>
            </a:r>
          </a:p>
        </p:txBody>
      </p:sp>
      <p:pic>
        <p:nvPicPr>
          <p:cNvPr id="1028" name="Picture 4" descr="1. What is a Computer and Block Diagram of a Computer - YouTube">
            <a:extLst>
              <a:ext uri="{FF2B5EF4-FFF2-40B4-BE49-F238E27FC236}">
                <a16:creationId xmlns:a16="http://schemas.microsoft.com/office/drawing/2014/main" id="{A9F68961-6858-4A0E-9B44-A2D7F711E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" b="13844"/>
          <a:stretch/>
        </p:blipFill>
        <p:spPr bwMode="auto">
          <a:xfrm>
            <a:off x="1493894" y="1432157"/>
            <a:ext cx="7910166" cy="399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5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035"/>
            <a:ext cx="8370163" cy="1359496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Day2 – Step-8: Wired Connection to PI using </a:t>
            </a:r>
            <a:r>
              <a:rPr lang="en-GB" sz="4000" b="1" dirty="0"/>
              <a:t>VNC Client </a:t>
            </a:r>
            <a:r>
              <a:rPr lang="en-GB" sz="4000" dirty="0"/>
              <a:t>- Enable </a:t>
            </a:r>
            <a:r>
              <a:rPr lang="en-GB" sz="4000" dirty="0" err="1"/>
              <a:t>WiFi</a:t>
            </a:r>
            <a:r>
              <a:rPr lang="en-GB" sz="4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65C7E-4BBD-49DA-B606-5D63670EF611}"/>
              </a:ext>
            </a:extLst>
          </p:cNvPr>
          <p:cNvSpPr txBox="1"/>
          <p:nvPr/>
        </p:nvSpPr>
        <p:spPr>
          <a:xfrm>
            <a:off x="178218" y="1661019"/>
            <a:ext cx="836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Launch VNC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C4EB7-8665-4C22-92BD-A179308A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541" y="4337107"/>
            <a:ext cx="3126459" cy="2309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71262-27E8-4789-8E04-140B3031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27" y="1914106"/>
            <a:ext cx="2595495" cy="3543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A468E-9B43-4EA7-8634-29DBB336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72" y="2365909"/>
            <a:ext cx="2374099" cy="281319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D7E7AA5-EB40-4013-9978-3AD6057FD0A4}"/>
              </a:ext>
            </a:extLst>
          </p:cNvPr>
          <p:cNvSpPr/>
          <p:nvPr/>
        </p:nvSpPr>
        <p:spPr>
          <a:xfrm>
            <a:off x="2589102" y="2223055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E85315-D28B-4251-8593-9DFD86F00EC7}"/>
              </a:ext>
            </a:extLst>
          </p:cNvPr>
          <p:cNvSpPr/>
          <p:nvPr/>
        </p:nvSpPr>
        <p:spPr>
          <a:xfrm>
            <a:off x="5281355" y="1702831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01CEE6-C3A6-43DA-BA21-EB37E0F85AAC}"/>
              </a:ext>
            </a:extLst>
          </p:cNvPr>
          <p:cNvSpPr/>
          <p:nvPr/>
        </p:nvSpPr>
        <p:spPr>
          <a:xfrm>
            <a:off x="7771487" y="1767978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B3122F-140E-44E0-A516-C52D1D8A8925}"/>
              </a:ext>
            </a:extLst>
          </p:cNvPr>
          <p:cNvSpPr/>
          <p:nvPr/>
        </p:nvSpPr>
        <p:spPr>
          <a:xfrm>
            <a:off x="8616109" y="5205914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516B3E-D686-4DA4-B3F6-893321D9C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253" y="1077329"/>
            <a:ext cx="3552956" cy="26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4035"/>
            <a:ext cx="8370163" cy="1359496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Day2 – Step-8: Wired Connection to PI using </a:t>
            </a:r>
            <a:r>
              <a:rPr lang="en-GB" sz="4000" b="1" dirty="0"/>
              <a:t>VNC Client </a:t>
            </a:r>
            <a:r>
              <a:rPr lang="en-GB" sz="4000" dirty="0"/>
              <a:t>- Enable </a:t>
            </a:r>
            <a:r>
              <a:rPr lang="en-GB" sz="4000" dirty="0" err="1"/>
              <a:t>WiFi</a:t>
            </a:r>
            <a:r>
              <a:rPr lang="en-GB" sz="4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65C7E-4BBD-49DA-B606-5D63670EF611}"/>
              </a:ext>
            </a:extLst>
          </p:cNvPr>
          <p:cNvSpPr txBox="1"/>
          <p:nvPr/>
        </p:nvSpPr>
        <p:spPr>
          <a:xfrm>
            <a:off x="178218" y="1661019"/>
            <a:ext cx="836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Launch VNC Client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1BF30-77A7-4FB3-B152-2558A275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69" y="3717181"/>
            <a:ext cx="4082773" cy="3244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BFD7B-D6B5-4D98-B21C-33E93659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" y="4305300"/>
            <a:ext cx="3714750" cy="2552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0C56C52-82AA-4A1D-B286-7A4D3C74C103}"/>
              </a:ext>
            </a:extLst>
          </p:cNvPr>
          <p:cNvSpPr/>
          <p:nvPr/>
        </p:nvSpPr>
        <p:spPr>
          <a:xfrm>
            <a:off x="7508147" y="5721291"/>
            <a:ext cx="352337" cy="276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B3122F-140E-44E0-A516-C52D1D8A8925}"/>
              </a:ext>
            </a:extLst>
          </p:cNvPr>
          <p:cNvSpPr/>
          <p:nvPr/>
        </p:nvSpPr>
        <p:spPr>
          <a:xfrm>
            <a:off x="8070825" y="4331361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28DEFE-146A-47B4-8B37-1D873D1901FA}"/>
              </a:ext>
            </a:extLst>
          </p:cNvPr>
          <p:cNvSpPr/>
          <p:nvPr/>
        </p:nvSpPr>
        <p:spPr>
          <a:xfrm>
            <a:off x="3091828" y="3888785"/>
            <a:ext cx="299338" cy="285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69635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Step-9: Enable </a:t>
            </a:r>
            <a:r>
              <a:rPr lang="en-GB" sz="4000" dirty="0" err="1"/>
              <a:t>WiFi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65C7E-4BBD-49DA-B606-5D63670EF611}"/>
              </a:ext>
            </a:extLst>
          </p:cNvPr>
          <p:cNvSpPr txBox="1"/>
          <p:nvPr/>
        </p:nvSpPr>
        <p:spPr>
          <a:xfrm>
            <a:off x="589279" y="1518407"/>
            <a:ext cx="836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Click on the </a:t>
            </a:r>
            <a:r>
              <a:rPr lang="en-GB" dirty="0" err="1"/>
              <a:t>WiFi</a:t>
            </a:r>
            <a:r>
              <a:rPr lang="en-GB" dirty="0"/>
              <a:t> Icon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Connect to your </a:t>
            </a:r>
            <a:r>
              <a:rPr lang="en-GB" dirty="0" err="1"/>
              <a:t>WiFi</a:t>
            </a:r>
            <a:r>
              <a:rPr lang="en-GB" dirty="0"/>
              <a:t> Network (it may prompt for </a:t>
            </a:r>
            <a:r>
              <a:rPr lang="en-GB" dirty="0" err="1"/>
              <a:t>wifi</a:t>
            </a:r>
            <a:r>
              <a:rPr lang="en-GB" dirty="0"/>
              <a:t> password)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75787-AD1C-4D80-BE45-1E94A7A0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77" y="2814331"/>
            <a:ext cx="9658350" cy="36957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434FD6-650A-477F-A1AC-C8B3D1FEAD68}"/>
              </a:ext>
            </a:extLst>
          </p:cNvPr>
          <p:cNvSpPr/>
          <p:nvPr/>
        </p:nvSpPr>
        <p:spPr>
          <a:xfrm>
            <a:off x="10914076" y="3074997"/>
            <a:ext cx="360727" cy="511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7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Step-9: Enable </a:t>
            </a:r>
            <a:r>
              <a:rPr lang="en-GB" sz="4000" dirty="0" err="1"/>
              <a:t>WiFi</a:t>
            </a:r>
            <a:endParaRPr lang="en-GB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75787-AD1C-4D80-BE45-1E94A7A0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85" y="921308"/>
            <a:ext cx="6941889" cy="26562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434FD6-650A-477F-A1AC-C8B3D1FEAD68}"/>
              </a:ext>
            </a:extLst>
          </p:cNvPr>
          <p:cNvSpPr/>
          <p:nvPr/>
        </p:nvSpPr>
        <p:spPr>
          <a:xfrm>
            <a:off x="8766494" y="1405588"/>
            <a:ext cx="360727" cy="511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D6A1-CE61-4F3D-832E-889E9DE5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10" y="4956543"/>
            <a:ext cx="6118064" cy="18635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F6098A9-20CA-403F-9091-C2380F35A00D}"/>
              </a:ext>
            </a:extLst>
          </p:cNvPr>
          <p:cNvSpPr/>
          <p:nvPr/>
        </p:nvSpPr>
        <p:spPr>
          <a:xfrm>
            <a:off x="9506123" y="4376689"/>
            <a:ext cx="360727" cy="5117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236C7-FBB9-4720-AA7A-63E12C27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77" y="3169650"/>
            <a:ext cx="7959797" cy="17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34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09073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Step-9: Enable </a:t>
            </a:r>
            <a:r>
              <a:rPr lang="en-GB" sz="4000" dirty="0" err="1"/>
              <a:t>WiFi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D6A1-CE61-4F3D-832E-889E9DE5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10" y="4956543"/>
            <a:ext cx="6118064" cy="18635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F6098A9-20CA-403F-9091-C2380F35A00D}"/>
              </a:ext>
            </a:extLst>
          </p:cNvPr>
          <p:cNvSpPr/>
          <p:nvPr/>
        </p:nvSpPr>
        <p:spPr>
          <a:xfrm>
            <a:off x="10613470" y="5056197"/>
            <a:ext cx="360727" cy="5117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5ACD6-AE4D-49D8-A81E-ED3E046A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12" y="702578"/>
            <a:ext cx="4919662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2A89B4-4F98-4669-8228-009C5D38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65" y="1901457"/>
            <a:ext cx="4095750" cy="26289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896882-6CEB-46C1-BFF6-21EC8C9A6460}"/>
              </a:ext>
            </a:extLst>
          </p:cNvPr>
          <p:cNvSpPr/>
          <p:nvPr/>
        </p:nvSpPr>
        <p:spPr>
          <a:xfrm>
            <a:off x="6157519" y="1157739"/>
            <a:ext cx="369057" cy="3690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BDF909-F490-45BA-9F34-4C461B56F396}"/>
              </a:ext>
            </a:extLst>
          </p:cNvPr>
          <p:cNvSpPr/>
          <p:nvPr/>
        </p:nvSpPr>
        <p:spPr>
          <a:xfrm>
            <a:off x="9506125" y="3429000"/>
            <a:ext cx="369057" cy="3690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B22731-3709-4011-8D80-443B0F42FA9D}"/>
              </a:ext>
            </a:extLst>
          </p:cNvPr>
          <p:cNvSpPr/>
          <p:nvPr/>
        </p:nvSpPr>
        <p:spPr>
          <a:xfrm>
            <a:off x="10707147" y="605871"/>
            <a:ext cx="360727" cy="51172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FDA2AE-30EA-4189-85E3-5B33501752E6}"/>
              </a:ext>
            </a:extLst>
          </p:cNvPr>
          <p:cNvSpPr/>
          <p:nvPr/>
        </p:nvSpPr>
        <p:spPr>
          <a:xfrm>
            <a:off x="5194081" y="2290925"/>
            <a:ext cx="369057" cy="3690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CD298F-A407-4F63-90FF-B57F0E6BBDB5}"/>
              </a:ext>
            </a:extLst>
          </p:cNvPr>
          <p:cNvSpPr/>
          <p:nvPr/>
        </p:nvSpPr>
        <p:spPr>
          <a:xfrm>
            <a:off x="4825024" y="5888334"/>
            <a:ext cx="369057" cy="3690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1118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Step-10: Power ON Raspberry PI and Wireless Connection using VNC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0CC5A-ABEF-417D-9F79-44005FCAB6AC}"/>
              </a:ext>
            </a:extLst>
          </p:cNvPr>
          <p:cNvSpPr txBox="1"/>
          <p:nvPr/>
        </p:nvSpPr>
        <p:spPr>
          <a:xfrm>
            <a:off x="824236" y="1641991"/>
            <a:ext cx="9097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Disconnect the PI from the Router (unplug the RJ45 cable)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rgbClr val="7030A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Power on the PI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Wait for couple of minutes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Launch the VNC Viewer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a new connection and connect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Raspberry PI Username and Password are below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dirty="0"/>
              <a:t>User Name: </a:t>
            </a:r>
            <a:r>
              <a:rPr lang="en-GB" dirty="0">
                <a:solidFill>
                  <a:srgbClr val="FF0000"/>
                </a:solidFill>
              </a:rPr>
              <a:t>pi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dirty="0"/>
              <a:t>Password:</a:t>
            </a:r>
            <a:r>
              <a:rPr lang="en-GB" dirty="0">
                <a:solidFill>
                  <a:srgbClr val="FF0000"/>
                </a:solidFill>
              </a:rPr>
              <a:t> raspberry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729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9913737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Step-10: Download Software – VNC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13F8F-867F-4919-A380-3737EA89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7599"/>
            <a:ext cx="5314950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0E424-46BA-4876-9608-86ADAC56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379537"/>
            <a:ext cx="4438650" cy="60293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954101-DA1C-4A17-AF7D-58E9EDF2B482}"/>
              </a:ext>
            </a:extLst>
          </p:cNvPr>
          <p:cNvSpPr/>
          <p:nvPr/>
        </p:nvSpPr>
        <p:spPr>
          <a:xfrm>
            <a:off x="7667625" y="3243263"/>
            <a:ext cx="1143000" cy="10144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DE1F1-5001-4435-8142-6ED432253D9A}"/>
              </a:ext>
            </a:extLst>
          </p:cNvPr>
          <p:cNvSpPr/>
          <p:nvPr/>
        </p:nvSpPr>
        <p:spPr>
          <a:xfrm>
            <a:off x="6848475" y="1485900"/>
            <a:ext cx="514350" cy="390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EF9AB-06AE-4A5B-B143-E7E7C8BA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678231"/>
            <a:ext cx="4862512" cy="188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2749D6-360C-4317-9B8E-2226C8F1035D}"/>
              </a:ext>
            </a:extLst>
          </p:cNvPr>
          <p:cNvSpPr txBox="1"/>
          <p:nvPr/>
        </p:nvSpPr>
        <p:spPr>
          <a:xfrm rot="19887469">
            <a:off x="490246" y="3832909"/>
            <a:ext cx="9424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Extra slides (this is already repeated in </a:t>
            </a:r>
            <a:r>
              <a:rPr lang="en-GB" sz="3600" dirty="0" err="1">
                <a:solidFill>
                  <a:schemeClr val="bg1">
                    <a:lumMod val="65000"/>
                  </a:schemeClr>
                </a:solidFill>
              </a:rPr>
              <a:t>prev</a:t>
            </a: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760099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Step-10: Connect to Raspberry PI Using VNC Client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EF9AB-06AE-4A5B-B143-E7E7C8BA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1811206"/>
            <a:ext cx="4862512" cy="18892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AF1A71-FDEB-4E47-99DC-22403134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811206"/>
            <a:ext cx="8134349" cy="4894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8E959-E0F1-490B-BC0B-607EB4FD7FF0}"/>
              </a:ext>
            </a:extLst>
          </p:cNvPr>
          <p:cNvSpPr txBox="1"/>
          <p:nvPr/>
        </p:nvSpPr>
        <p:spPr>
          <a:xfrm rot="19887469">
            <a:off x="490246" y="3832909"/>
            <a:ext cx="9424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Extra slides (this is already repeated in </a:t>
            </a:r>
            <a:r>
              <a:rPr lang="en-GB" sz="3600" dirty="0" err="1">
                <a:solidFill>
                  <a:schemeClr val="bg1">
                    <a:lumMod val="65000"/>
                  </a:schemeClr>
                </a:solidFill>
              </a:rPr>
              <a:t>prev</a:t>
            </a: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256808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Step-10: Connect to Raspberry PI Using VNC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3DFFE-0016-4C4A-B863-D2341DDB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66316"/>
            <a:ext cx="5695950" cy="4072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62C82-C017-4524-AC3D-C42C59273A45}"/>
              </a:ext>
            </a:extLst>
          </p:cNvPr>
          <p:cNvSpPr txBox="1"/>
          <p:nvPr/>
        </p:nvSpPr>
        <p:spPr>
          <a:xfrm rot="19887469">
            <a:off x="490246" y="3832909"/>
            <a:ext cx="9424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Extra slides (this is already repeated in </a:t>
            </a:r>
            <a:r>
              <a:rPr lang="en-GB" sz="3600" dirty="0" err="1">
                <a:solidFill>
                  <a:schemeClr val="bg1">
                    <a:lumMod val="65000"/>
                  </a:schemeClr>
                </a:solidFill>
              </a:rPr>
              <a:t>prev</a:t>
            </a: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3318856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Step-11: Software Installation on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03637-5D0B-4ADF-951B-7C40C25FDBFE}"/>
              </a:ext>
            </a:extLst>
          </p:cNvPr>
          <p:cNvSpPr txBox="1"/>
          <p:nvPr/>
        </p:nvSpPr>
        <p:spPr>
          <a:xfrm>
            <a:off x="1285875" y="1752599"/>
            <a:ext cx="6372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Python3 should have been already installed on Raspberry PI. Please check by running the following command. If not installed follow the instructions at the link - </a:t>
            </a:r>
            <a:r>
              <a:rPr lang="en-GB" dirty="0">
                <a:hlinkClick r:id="rId2"/>
              </a:rPr>
              <a:t>http://www.knight-of-pi.org/installing-python3-6-on-a-raspberry-pi/</a:t>
            </a:r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python3 --version</a:t>
            </a:r>
          </a:p>
        </p:txBody>
      </p:sp>
    </p:spTree>
    <p:extLst>
      <p:ext uri="{BB962C8B-B14F-4D97-AF65-F5344CB8AC3E}">
        <p14:creationId xmlns:p14="http://schemas.microsoft.com/office/powerpoint/2010/main" val="90798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Computer Architecture</a:t>
            </a:r>
          </a:p>
        </p:txBody>
      </p:sp>
      <p:pic>
        <p:nvPicPr>
          <p:cNvPr id="1026" name="Picture 2" descr="Make list for custom computer build depending on a budget by ...">
            <a:extLst>
              <a:ext uri="{FF2B5EF4-FFF2-40B4-BE49-F238E27FC236}">
                <a16:creationId xmlns:a16="http://schemas.microsoft.com/office/drawing/2014/main" id="{E5C21F68-962E-49E8-95F9-390450E0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0" y="1562449"/>
            <a:ext cx="4681057" cy="46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aspberry Pi 4 Computer Model B 4GB - Seeed Studio">
            <a:extLst>
              <a:ext uri="{FF2B5EF4-FFF2-40B4-BE49-F238E27FC236}">
                <a16:creationId xmlns:a16="http://schemas.microsoft.com/office/drawing/2014/main" id="{32F55987-E59E-4158-85E8-54CA1D2B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82" y="1562449"/>
            <a:ext cx="6671928" cy="41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98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Some useful </a:t>
            </a:r>
            <a:r>
              <a:rPr lang="en-GB" sz="4000" dirty="0" err="1"/>
              <a:t>unix</a:t>
            </a:r>
            <a:r>
              <a:rPr lang="en-GB" sz="4000" dirty="0"/>
              <a:t> commands (MAC Computers)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03637-5D0B-4ADF-951B-7C40C25FDBFE}"/>
              </a:ext>
            </a:extLst>
          </p:cNvPr>
          <p:cNvSpPr txBox="1"/>
          <p:nvPr/>
        </p:nvSpPr>
        <p:spPr>
          <a:xfrm>
            <a:off x="1285875" y="1752599"/>
            <a:ext cx="6372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https://www.dnsstuff.com/scan-network-for-device-ip-address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ipconfig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ifconfig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arp</a:t>
            </a:r>
            <a:r>
              <a:rPr lang="en-GB" dirty="0">
                <a:solidFill>
                  <a:srgbClr val="FF0000"/>
                </a:solidFill>
              </a:rPr>
              <a:t> -a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To delete the finger print of SSH connection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rgbClr val="7030A0"/>
                </a:solidFill>
              </a:rPr>
              <a:t>ssh</a:t>
            </a:r>
            <a:r>
              <a:rPr lang="en-GB" b="1" dirty="0">
                <a:solidFill>
                  <a:srgbClr val="7030A0"/>
                </a:solidFill>
              </a:rPr>
              <a:t>-keygen -R "hostname or </a:t>
            </a:r>
            <a:r>
              <a:rPr lang="en-GB" b="1" dirty="0" err="1">
                <a:solidFill>
                  <a:srgbClr val="7030A0"/>
                </a:solidFill>
              </a:rPr>
              <a:t>ip</a:t>
            </a:r>
            <a:r>
              <a:rPr lang="en-GB" b="1" dirty="0">
                <a:solidFill>
                  <a:srgbClr val="7030A0"/>
                </a:solidFill>
              </a:rPr>
              <a:t>-address"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2515B-8A8C-420B-AD9D-D8F4444B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06" y="2536070"/>
            <a:ext cx="4596948" cy="277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99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0195"/>
            <a:ext cx="9144000" cy="1068750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Day2 – Some useful </a:t>
            </a:r>
            <a:r>
              <a:rPr lang="en-GB" sz="4000" dirty="0" err="1"/>
              <a:t>unix</a:t>
            </a:r>
            <a:r>
              <a:rPr lang="en-GB" sz="4000" dirty="0"/>
              <a:t> commands (how to remove </a:t>
            </a:r>
            <a:r>
              <a:rPr lang="en-GB" sz="4000" dirty="0" err="1">
                <a:solidFill>
                  <a:srgbClr val="FF0000"/>
                </a:solidFill>
              </a:rPr>
              <a:t>ssh</a:t>
            </a:r>
            <a:r>
              <a:rPr lang="en-GB" sz="4000" dirty="0">
                <a:solidFill>
                  <a:srgbClr val="FF0000"/>
                </a:solidFill>
              </a:rPr>
              <a:t> fingerprint</a:t>
            </a:r>
            <a:r>
              <a:rPr lang="en-GB" sz="4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11157-E94E-4783-8C5A-A8351CBD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531403"/>
            <a:ext cx="4618314" cy="182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9F623-EDE7-4AEE-9B6B-1462562D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08" y="1239853"/>
            <a:ext cx="4618314" cy="2405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89A1D-D4BF-45B3-A4A6-A8316C5A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" y="3947673"/>
            <a:ext cx="4026453" cy="2475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A8E03-97C5-4F1F-BE9A-1B97AE30C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408" y="4198808"/>
            <a:ext cx="3825292" cy="23249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D60C5-DA7C-4DDA-A882-F5F945F36D72}"/>
              </a:ext>
            </a:extLst>
          </p:cNvPr>
          <p:cNvSpPr txBox="1"/>
          <p:nvPr/>
        </p:nvSpPr>
        <p:spPr>
          <a:xfrm>
            <a:off x="8282032" y="364441"/>
            <a:ext cx="4116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FF0000"/>
                </a:solidFill>
              </a:rPr>
              <a:t>ssh</a:t>
            </a:r>
            <a:r>
              <a:rPr lang="en-GB" sz="1600" b="1" dirty="0">
                <a:solidFill>
                  <a:srgbClr val="FF0000"/>
                </a:solidFill>
              </a:rPr>
              <a:t>-keygen -R "hostname or </a:t>
            </a:r>
            <a:r>
              <a:rPr lang="en-GB" sz="1600" b="1" dirty="0" err="1">
                <a:solidFill>
                  <a:srgbClr val="FF0000"/>
                </a:solidFill>
              </a:rPr>
              <a:t>ip</a:t>
            </a:r>
            <a:r>
              <a:rPr lang="en-GB" sz="1600" b="1" dirty="0">
                <a:solidFill>
                  <a:srgbClr val="FF0000"/>
                </a:solidFill>
              </a:rPr>
              <a:t>-address"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E6E8D8-FFB5-4688-B598-F48D9DD4BA6D}"/>
              </a:ext>
            </a:extLst>
          </p:cNvPr>
          <p:cNvSpPr/>
          <p:nvPr/>
        </p:nvSpPr>
        <p:spPr>
          <a:xfrm>
            <a:off x="3311682" y="1201876"/>
            <a:ext cx="245250" cy="245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484EBA-0952-464F-93CD-CE84D27AEE19}"/>
              </a:ext>
            </a:extLst>
          </p:cNvPr>
          <p:cNvSpPr/>
          <p:nvPr/>
        </p:nvSpPr>
        <p:spPr>
          <a:xfrm>
            <a:off x="6739158" y="1201876"/>
            <a:ext cx="245250" cy="245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90CCD0-4322-4038-A833-2D0FFCD65896}"/>
              </a:ext>
            </a:extLst>
          </p:cNvPr>
          <p:cNvSpPr/>
          <p:nvPr/>
        </p:nvSpPr>
        <p:spPr>
          <a:xfrm>
            <a:off x="3311682" y="3569297"/>
            <a:ext cx="245250" cy="245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8F025A-7391-48CC-B0A7-08929BE1E091}"/>
              </a:ext>
            </a:extLst>
          </p:cNvPr>
          <p:cNvSpPr/>
          <p:nvPr/>
        </p:nvSpPr>
        <p:spPr>
          <a:xfrm>
            <a:off x="6739158" y="3936525"/>
            <a:ext cx="245250" cy="245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B79C3-7B70-434E-891D-A0F84D56F303}"/>
              </a:ext>
            </a:extLst>
          </p:cNvPr>
          <p:cNvSpPr txBox="1"/>
          <p:nvPr/>
        </p:nvSpPr>
        <p:spPr>
          <a:xfrm>
            <a:off x="337764" y="1070715"/>
            <a:ext cx="285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ssh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pi@hostname</a:t>
            </a:r>
            <a:r>
              <a:rPr lang="en-GB" dirty="0">
                <a:solidFill>
                  <a:srgbClr val="7030A0"/>
                </a:solidFill>
              </a:rPr>
              <a:t>/</a:t>
            </a:r>
            <a:r>
              <a:rPr lang="en-GB" dirty="0" err="1">
                <a:solidFill>
                  <a:srgbClr val="7030A0"/>
                </a:solidFill>
              </a:rPr>
              <a:t>ipaddress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B34234-3B63-45CE-89FB-C3E502DE1DA8}"/>
              </a:ext>
            </a:extLst>
          </p:cNvPr>
          <p:cNvCxnSpPr/>
          <p:nvPr/>
        </p:nvCxnSpPr>
        <p:spPr>
          <a:xfrm flipV="1">
            <a:off x="4253218" y="1440047"/>
            <a:ext cx="578841" cy="19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494646-999A-4125-9876-99D7B13339B9}"/>
              </a:ext>
            </a:extLst>
          </p:cNvPr>
          <p:cNvSpPr txBox="1"/>
          <p:nvPr/>
        </p:nvSpPr>
        <p:spPr>
          <a:xfrm>
            <a:off x="4274821" y="1039452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Connection failed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34F610-113E-47D0-B927-E3D720F2605A}"/>
              </a:ext>
            </a:extLst>
          </p:cNvPr>
          <p:cNvSpPr/>
          <p:nvPr/>
        </p:nvSpPr>
        <p:spPr>
          <a:xfrm>
            <a:off x="9525702" y="233300"/>
            <a:ext cx="245250" cy="2452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16132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Step-9: Install Python Libraries for DHT11 Sensor on 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03637-5D0B-4ADF-951B-7C40C25FDBFE}"/>
              </a:ext>
            </a:extLst>
          </p:cNvPr>
          <p:cNvSpPr txBox="1"/>
          <p:nvPr/>
        </p:nvSpPr>
        <p:spPr>
          <a:xfrm>
            <a:off x="1285875" y="1752599"/>
            <a:ext cx="6372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 to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the following commands to install Python Libraries for DHT11 Sensor. </a:t>
            </a:r>
          </a:p>
          <a:p>
            <a:endParaRPr lang="en-GB" dirty="0"/>
          </a:p>
          <a:p>
            <a:r>
              <a:rPr lang="en-GB" dirty="0"/>
              <a:t>Reference Link: </a:t>
            </a:r>
            <a:r>
              <a:rPr lang="en-GB" dirty="0">
                <a:hlinkClick r:id="rId2"/>
              </a:rPr>
              <a:t>https://github.com/adafruit/Adafruit_Python_DHT</a:t>
            </a:r>
            <a:endParaRPr lang="en-GB" dirty="0"/>
          </a:p>
          <a:p>
            <a:endParaRPr lang="en-GB" dirty="0"/>
          </a:p>
          <a:p>
            <a:r>
              <a:rPr lang="en-GB" dirty="0" err="1">
                <a:solidFill>
                  <a:srgbClr val="FF0000"/>
                </a:solidFill>
              </a:rPr>
              <a:t>sudo</a:t>
            </a:r>
            <a:r>
              <a:rPr lang="en-GB" dirty="0">
                <a:solidFill>
                  <a:srgbClr val="FF0000"/>
                </a:solidFill>
              </a:rPr>
              <a:t> pip3 install </a:t>
            </a:r>
            <a:r>
              <a:rPr lang="en-GB" dirty="0" err="1">
                <a:solidFill>
                  <a:srgbClr val="FF0000"/>
                </a:solidFill>
              </a:rPr>
              <a:t>Adafruit_DHT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8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DHT11 - Wiring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7EB4C-0A85-4FF5-82CC-C52497F7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12" y="2085291"/>
            <a:ext cx="6334125" cy="3600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DCD849-C30D-43E7-96EC-0EEB16F026CD}"/>
              </a:ext>
            </a:extLst>
          </p:cNvPr>
          <p:cNvSpPr/>
          <p:nvPr/>
        </p:nvSpPr>
        <p:spPr>
          <a:xfrm>
            <a:off x="733425" y="14389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https://www.raspberrypi-spy.co.uk/2017/09/dht11-temperature-and-humidity-sensor-raspberry-pi/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8453-1E9F-4B57-9AAD-BEB666C0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555542"/>
            <a:ext cx="1738312" cy="2217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A6C0A-F180-4C71-B11A-67BDF9E4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87" y="4886325"/>
            <a:ext cx="2562225" cy="18859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C38042-571B-4AA0-BC1D-74BA589AA0DF}"/>
              </a:ext>
            </a:extLst>
          </p:cNvPr>
          <p:cNvCxnSpPr/>
          <p:nvPr/>
        </p:nvCxnSpPr>
        <p:spPr>
          <a:xfrm>
            <a:off x="3157537" y="5495925"/>
            <a:ext cx="7096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D7286F-0D75-4730-9090-893B2436E819}"/>
              </a:ext>
            </a:extLst>
          </p:cNvPr>
          <p:cNvSpPr txBox="1"/>
          <p:nvPr/>
        </p:nvSpPr>
        <p:spPr>
          <a:xfrm>
            <a:off x="3781425" y="5182969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Use PIN2 which is 5V (as shown in the PIN Diagram)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8E659-2478-4E7B-86E9-4463612AFD97}"/>
              </a:ext>
            </a:extLst>
          </p:cNvPr>
          <p:cNvSpPr txBox="1"/>
          <p:nvPr/>
        </p:nvSpPr>
        <p:spPr>
          <a:xfrm>
            <a:off x="8010525" y="1278280"/>
            <a:ext cx="375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Please pay attention to </a:t>
            </a:r>
            <a:r>
              <a:rPr lang="en-GB" b="1" dirty="0">
                <a:solidFill>
                  <a:srgbClr val="FF0000"/>
                </a:solidFill>
              </a:rPr>
              <a:t>PIN</a:t>
            </a:r>
            <a:r>
              <a:rPr lang="en-GB" dirty="0"/>
              <a:t> Numbers and the corresponding </a:t>
            </a:r>
            <a:r>
              <a:rPr lang="en-GB" b="1" dirty="0">
                <a:solidFill>
                  <a:srgbClr val="FF0000"/>
                </a:solidFill>
              </a:rPr>
              <a:t>GPIO xx</a:t>
            </a:r>
            <a:r>
              <a:rPr lang="en-GB" dirty="0"/>
              <a:t> numbers</a:t>
            </a:r>
          </a:p>
        </p:txBody>
      </p:sp>
    </p:spTree>
    <p:extLst>
      <p:ext uri="{BB962C8B-B14F-4D97-AF65-F5344CB8AC3E}">
        <p14:creationId xmlns:p14="http://schemas.microsoft.com/office/powerpoint/2010/main" val="1344902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79" y="533718"/>
            <a:ext cx="11440795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Run DHT11 Python Script To See the Values from Sensor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2A370-0A45-4F78-8C6A-005CC1FF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68" y="3580862"/>
            <a:ext cx="9924429" cy="3226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F17E2-CFEC-4208-B48A-6EF1FAA62F85}"/>
              </a:ext>
            </a:extLst>
          </p:cNvPr>
          <p:cNvSpPr txBox="1"/>
          <p:nvPr/>
        </p:nvSpPr>
        <p:spPr>
          <a:xfrm>
            <a:off x="589279" y="1245814"/>
            <a:ext cx="10843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folder called AWS_IOT on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mkdir</a:t>
            </a:r>
            <a:r>
              <a:rPr lang="en-GB" dirty="0">
                <a:solidFill>
                  <a:srgbClr val="FF0000"/>
                </a:solidFill>
              </a:rPr>
              <a:t> AWS_IOT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Change into the directory AWS_IOT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cd AWS_IOT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Copy the TemptDHT11.py script to AWS_IOT folder (you may use FileZilla FTP Client to connect to PI and Transfer the files). Screen print of FileZilla is shown on the next slide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python3 TempDHT11.py</a:t>
            </a:r>
          </a:p>
        </p:txBody>
      </p:sp>
    </p:spTree>
    <p:extLst>
      <p:ext uri="{BB962C8B-B14F-4D97-AF65-F5344CB8AC3E}">
        <p14:creationId xmlns:p14="http://schemas.microsoft.com/office/powerpoint/2010/main" val="911174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Software – FTP 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BE00A-9192-41FF-B3B7-20616C1E1714}"/>
              </a:ext>
            </a:extLst>
          </p:cNvPr>
          <p:cNvSpPr/>
          <p:nvPr/>
        </p:nvSpPr>
        <p:spPr>
          <a:xfrm>
            <a:off x="846037" y="1374259"/>
            <a:ext cx="574612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See the Section FTP Client Installation &amp; Configuration</a:t>
            </a:r>
          </a:p>
          <a:p>
            <a:endParaRPr lang="en-GB" dirty="0"/>
          </a:p>
          <a:p>
            <a:r>
              <a:rPr lang="en-GB" b="1" u="sng" dirty="0"/>
              <a:t>To Connect to Raspberry PI Board </a:t>
            </a:r>
            <a:r>
              <a:rPr lang="en-GB" b="1" u="sng" dirty="0">
                <a:solidFill>
                  <a:srgbClr val="FF0000"/>
                </a:solidFill>
              </a:rPr>
              <a:t>(this step required later)</a:t>
            </a:r>
          </a:p>
          <a:p>
            <a:r>
              <a:rPr lang="en-GB" dirty="0"/>
              <a:t>IP Address of Raspberry PI: </a:t>
            </a:r>
            <a:r>
              <a:rPr lang="en-GB" dirty="0">
                <a:solidFill>
                  <a:srgbClr val="0070C0"/>
                </a:solidFill>
              </a:rPr>
              <a:t>192.168.?.?</a:t>
            </a:r>
          </a:p>
          <a:p>
            <a:r>
              <a:rPr lang="en-GB" dirty="0"/>
              <a:t>User: </a:t>
            </a:r>
            <a:r>
              <a:rPr lang="en-GB" dirty="0">
                <a:solidFill>
                  <a:srgbClr val="0070C0"/>
                </a:solidFill>
              </a:rPr>
              <a:t>pi</a:t>
            </a:r>
          </a:p>
          <a:p>
            <a:r>
              <a:rPr lang="en-GB" dirty="0"/>
              <a:t>Password: </a:t>
            </a:r>
            <a:r>
              <a:rPr lang="en-GB" dirty="0">
                <a:solidFill>
                  <a:srgbClr val="0070C0"/>
                </a:solidFill>
              </a:rPr>
              <a:t>raspberry</a:t>
            </a:r>
          </a:p>
          <a:p>
            <a:r>
              <a:rPr lang="en-GB" dirty="0"/>
              <a:t>Port: </a:t>
            </a:r>
            <a:r>
              <a:rPr lang="en-GB" dirty="0">
                <a:solidFill>
                  <a:srgbClr val="0070C0"/>
                </a:solidFill>
              </a:rPr>
              <a:t>22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38773-B919-4B35-81F5-48CD67BF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562528"/>
            <a:ext cx="8677275" cy="31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4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0C58EB-C01C-4866-BD4B-25D9784C4953}"/>
              </a:ext>
            </a:extLst>
          </p:cNvPr>
          <p:cNvSpPr/>
          <p:nvPr/>
        </p:nvSpPr>
        <p:spPr>
          <a:xfrm>
            <a:off x="1177627" y="984020"/>
            <a:ext cx="5459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https://filezilla-project.org/download.php?platform=osx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1A41B-AA2E-4FDB-B9BC-747B6D9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33" y="1478278"/>
            <a:ext cx="8445300" cy="5184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C9F09-17A8-47A1-8F38-BCC86BED5F87}"/>
              </a:ext>
            </a:extLst>
          </p:cNvPr>
          <p:cNvSpPr txBox="1"/>
          <p:nvPr/>
        </p:nvSpPr>
        <p:spPr>
          <a:xfrm>
            <a:off x="564570" y="353986"/>
            <a:ext cx="4672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GB" dirty="0"/>
              <a:t>FTP Client Installation</a:t>
            </a:r>
          </a:p>
        </p:txBody>
      </p:sp>
    </p:spTree>
    <p:extLst>
      <p:ext uri="{BB962C8B-B14F-4D97-AF65-F5344CB8AC3E}">
        <p14:creationId xmlns:p14="http://schemas.microsoft.com/office/powerpoint/2010/main" val="3160921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4C9F09-17A8-47A1-8F38-BCC86BED5F87}"/>
              </a:ext>
            </a:extLst>
          </p:cNvPr>
          <p:cNvSpPr txBox="1"/>
          <p:nvPr/>
        </p:nvSpPr>
        <p:spPr>
          <a:xfrm>
            <a:off x="564570" y="353986"/>
            <a:ext cx="193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GB" dirty="0"/>
              <a:t>Logistics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8F89ED-52F6-45E0-BA98-6E211D618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18556"/>
              </p:ext>
            </p:extLst>
          </p:nvPr>
        </p:nvGraphicFramePr>
        <p:xfrm>
          <a:off x="653184" y="1588158"/>
          <a:ext cx="4521200" cy="31305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256246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47555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566216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2216186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16130674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14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15-Aug-2010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5258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22-AUG-2020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594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29-AUG-2020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24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1257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4213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Midterm Exams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1138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5767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2037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6970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35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Dasara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652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Dasara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7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07-NOV-2020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2990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14-NOV-2020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Diwali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034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21-NOV-2020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2127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435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5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Operating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5BF0E-0CC4-49EE-83FC-ADD1B396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6" y="1117600"/>
            <a:ext cx="5594684" cy="56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Preparing PI for 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BC4B6-7EC4-4F5D-A166-19F56C1B183E}"/>
              </a:ext>
            </a:extLst>
          </p:cNvPr>
          <p:cNvSpPr txBox="1"/>
          <p:nvPr/>
        </p:nvSpPr>
        <p:spPr>
          <a:xfrm>
            <a:off x="1233182" y="1778466"/>
            <a:ext cx="72364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Step-1: Format the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Step-2: Burn the OS Image on to the 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Step-3: Create an empty file called “</a:t>
            </a:r>
            <a:r>
              <a:rPr lang="en-GB" dirty="0" err="1"/>
              <a:t>ssh</a:t>
            </a:r>
            <a:r>
              <a:rPr lang="en-GB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Step-4: Insert the SD Card into PI and Bootup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Step-5: Connect to Raspberry PI (via Terminal/Putty)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Step-6: Update/Upgrade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Step-7: Change </a:t>
            </a:r>
            <a:r>
              <a:rPr lang="en-GB" dirty="0" err="1"/>
              <a:t>Raspi</a:t>
            </a:r>
            <a:r>
              <a:rPr lang="en-GB" dirty="0"/>
              <a:t>-Configuration: enable VNC, Resolution and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Step-8: Enable WIFI, Configure Screen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Step-9: Connect to PI using VNC 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Step-10: Update/Install Software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4927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Software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SD Card Formatter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Etcher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Raspbian OS Image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FileZilla FTP Client (if you don’t have)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VNC Viewer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5174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Required Hardware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SD Card (16/32 GB at least)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SD Card Reader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Raspberry PI 3 – B/B+ or PI4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8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/>
              <a:t>Day1 – Download Software – SD Card Formatter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9BE00A-9192-41FF-B3B7-20616C1E1714}"/>
              </a:ext>
            </a:extLst>
          </p:cNvPr>
          <p:cNvSpPr/>
          <p:nvPr/>
        </p:nvSpPr>
        <p:spPr>
          <a:xfrm>
            <a:off x="1126100" y="1250434"/>
            <a:ext cx="464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https://www.sdcard.org/downloads/index.html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8609F-118D-4101-9AD5-EF4AE546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3429000"/>
            <a:ext cx="4748212" cy="1714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AC921-829E-490B-8F95-F6895B46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2071515"/>
            <a:ext cx="4881562" cy="44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18443</TotalTime>
  <Words>1661</Words>
  <Application>Microsoft Office PowerPoint</Application>
  <PresentationFormat>Widescreen</PresentationFormat>
  <Paragraphs>360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Wingdings</vt:lpstr>
      <vt:lpstr>Office Theme</vt:lpstr>
      <vt:lpstr>ZAS Academy</vt:lpstr>
      <vt:lpstr>Day1 - Agenda</vt:lpstr>
      <vt:lpstr>Day1 – Computer Architecture</vt:lpstr>
      <vt:lpstr>Day1 – Computer Architecture</vt:lpstr>
      <vt:lpstr>Day1 – Operating System</vt:lpstr>
      <vt:lpstr>Day1 – Preparing PI for Action</vt:lpstr>
      <vt:lpstr>Day1 – Download Software</vt:lpstr>
      <vt:lpstr>Day1 – Required Hardware</vt:lpstr>
      <vt:lpstr>Day1 – Download Software – SD Card Formatter</vt:lpstr>
      <vt:lpstr>Day1 – Download Etcher</vt:lpstr>
      <vt:lpstr>Day1 – Download Software – VNC Client</vt:lpstr>
      <vt:lpstr>Day1 – Download Software – Raspberry PI Image - Raspbian</vt:lpstr>
      <vt:lpstr>Day1 – Step-1: Format SD Card</vt:lpstr>
      <vt:lpstr>Day1 – Step-2: Copy Raspberry PI Image to SD Card Using Etcher</vt:lpstr>
      <vt:lpstr>Day1 – Step-2: Copy Raspberry PI Image to SD Card Using Etcher</vt:lpstr>
      <vt:lpstr>Day1 – Step-2: Copy Raspberry PI Image to SD Card Using Etcher</vt:lpstr>
      <vt:lpstr>Day1 – Step-3 Create Empty File called: ssh</vt:lpstr>
      <vt:lpstr>Day1 – Step-3 Create Empty File called: ssh</vt:lpstr>
      <vt:lpstr>Day1 – Step-4: Power on PI</vt:lpstr>
      <vt:lpstr>Day1 – Step 5: Options to Connect to Raspberry PI</vt:lpstr>
      <vt:lpstr>Day1 – Step:4 Power ON Raspberry PI</vt:lpstr>
      <vt:lpstr>Day2 – Step-5: Finding IP Address of Raspberry PI – 2 Options</vt:lpstr>
      <vt:lpstr>Day2 – Step-5: Connect to Raspberry PI Using Terminal or Putty</vt:lpstr>
      <vt:lpstr>Day2 – Step-5: Connect to Raspberry PI Using Terminal or Putty</vt:lpstr>
      <vt:lpstr>Day2 –Step-6: VNC Server Installation on PI</vt:lpstr>
      <vt:lpstr>Day2 –Step-6: VNC Server Installation on PI</vt:lpstr>
      <vt:lpstr>Day2 – Step-6: Configure VNC Server To Start Automatically</vt:lpstr>
      <vt:lpstr>Day2 – Step-7: Enable VNC Server Connections</vt:lpstr>
      <vt:lpstr>Day2 – Step-7: Change Screen Resolution</vt:lpstr>
      <vt:lpstr>Day2 – Step-8: Wired Connection to PI using VNC Client - Enable WiFi </vt:lpstr>
      <vt:lpstr>Day2 – Step-8: Wired Connection to PI using VNC Client - Enable WiFi </vt:lpstr>
      <vt:lpstr>Day2 – Step-9: Enable WiFi</vt:lpstr>
      <vt:lpstr>Day2 – Step-9: Enable WiFi</vt:lpstr>
      <vt:lpstr>Day2 – Step-9: Enable WiFi</vt:lpstr>
      <vt:lpstr>Day2 – Step-10: Power ON Raspberry PI and Wireless Connection using VNC</vt:lpstr>
      <vt:lpstr>Day2 – Step-10: Download Software – VNC Client</vt:lpstr>
      <vt:lpstr>Day1 – Step-10: Connect to Raspberry PI Using VNC Client</vt:lpstr>
      <vt:lpstr>Day1 – Step-10: Connect to Raspberry PI Using VNC Client</vt:lpstr>
      <vt:lpstr>Day1 – Step-11: Software Installation on PI</vt:lpstr>
      <vt:lpstr>Day2 – Some useful unix commands (MAC Computers)</vt:lpstr>
      <vt:lpstr>Day2 – Some useful unix commands (how to remove ssh fingerprint)</vt:lpstr>
      <vt:lpstr>Day1 – Step-9: Install Python Libraries for DHT11 Sensor on PI</vt:lpstr>
      <vt:lpstr>Day1 – DHT11 - Wiring</vt:lpstr>
      <vt:lpstr>Day1 – Run DHT11 Python Script To See the Values from Sensor</vt:lpstr>
      <vt:lpstr>Day1 – Download Software – FTP Client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 Mohammed</cp:lastModifiedBy>
  <cp:revision>358</cp:revision>
  <dcterms:created xsi:type="dcterms:W3CDTF">2020-01-28T06:57:28Z</dcterms:created>
  <dcterms:modified xsi:type="dcterms:W3CDTF">2020-08-21T19:02:55Z</dcterms:modified>
</cp:coreProperties>
</file>